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2" r:id="rId2"/>
    <p:sldMasterId id="2147483706" r:id="rId3"/>
  </p:sldMasterIdLst>
  <p:notesMasterIdLst>
    <p:notesMasterId r:id="rId19"/>
  </p:notesMasterIdLst>
  <p:handoutMasterIdLst>
    <p:handoutMasterId r:id="rId20"/>
  </p:handoutMasterIdLst>
  <p:sldIdLst>
    <p:sldId id="256" r:id="rId4"/>
    <p:sldId id="981" r:id="rId5"/>
    <p:sldId id="982" r:id="rId6"/>
    <p:sldId id="986" r:id="rId7"/>
    <p:sldId id="985" r:id="rId8"/>
    <p:sldId id="987" r:id="rId9"/>
    <p:sldId id="988" r:id="rId10"/>
    <p:sldId id="989" r:id="rId11"/>
    <p:sldId id="990" r:id="rId12"/>
    <p:sldId id="991" r:id="rId13"/>
    <p:sldId id="992" r:id="rId14"/>
    <p:sldId id="995" r:id="rId15"/>
    <p:sldId id="996" r:id="rId16"/>
    <p:sldId id="998" r:id="rId17"/>
    <p:sldId id="984" r:id="rId18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bina Nurakynova" initials="SN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A093"/>
    <a:srgbClr val="173A8D"/>
    <a:srgbClr val="0F2741"/>
    <a:srgbClr val="003374"/>
    <a:srgbClr val="40C5E4"/>
    <a:srgbClr val="3A5896"/>
    <a:srgbClr val="F1F1F1"/>
    <a:srgbClr val="001736"/>
    <a:srgbClr val="385592"/>
    <a:srgbClr val="1D3C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6374" autoAdjust="0"/>
  </p:normalViewPr>
  <p:slideViewPr>
    <p:cSldViewPr snapToGrid="0">
      <p:cViewPr varScale="1">
        <p:scale>
          <a:sx n="68" d="100"/>
          <a:sy n="68" d="100"/>
        </p:scale>
        <p:origin x="109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E2DD1C9-4BB6-422A-8F34-C157EA500BD9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6D6D182C-8713-4A09-BC85-E2E3587150D5}" type="datetimeFigureOut">
              <a:rPr lang="x-none" altLang="zh-CN" smtClean="0"/>
              <a:pPr/>
              <a:t>29.03.2022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ACF9BE2-A914-4C2F-A362-A2DE8B3496F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73653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1630387" y="862554"/>
            <a:ext cx="7056413" cy="461665"/>
          </a:xfrm>
        </p:spPr>
        <p:txBody>
          <a:bodyPr wrap="square" anchor="ctr">
            <a:spAutoFit/>
          </a:bodyPr>
          <a:lstStyle>
            <a:lvl1pPr marL="0" indent="0" algn="r">
              <a:buNone/>
              <a:defRPr sz="2400" cap="none" baseline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>
          <a:xfrm>
            <a:off x="1630387" y="304508"/>
            <a:ext cx="7056413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3200" cap="all" baseline="0">
                <a:solidFill>
                  <a:srgbClr val="2F3A4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  <p:grpSp>
        <p:nvGrpSpPr>
          <p:cNvPr id="23" name="Group 22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24" name="Rectangle 2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GeosansLight" panose="02000603020000020003"/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6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79512" y="237075"/>
            <a:ext cx="1435522" cy="720080"/>
            <a:chOff x="7584449" y="237075"/>
            <a:chExt cx="1435522" cy="720080"/>
          </a:xfrm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668344" y="421437"/>
              <a:ext cx="1267733" cy="351357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7584449" y="237075"/>
              <a:ext cx="1435522" cy="72008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052608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287">
          <p15:clr>
            <a:srgbClr val="FBAE40"/>
          </p15:clr>
        </p15:guide>
        <p15:guide id="3" pos="39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FB0D96-5766-45A1-9C3D-D32FF3632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9C60F6-9390-4BA3-A97B-470A834EB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AF4DA9-0AA9-49AB-B3E4-F004C6348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905A-54A7-42C9-9A67-D328995E2C19}" type="datetimeFigureOut">
              <a:rPr lang="x-none" smtClean="0"/>
              <a:t>29.03.2022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497F81-A891-4236-BB38-6DB72115D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75CA66-E74A-4924-AD76-A8C5AFDCB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64A3-441F-49A7-9FF1-F4F56F8E064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0217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3A1777-C163-4E42-BE15-D918A2837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D9365E-F5A8-40EF-8592-20A9C87A8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364B19-A9C3-4EBC-A198-51B322BA7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905A-54A7-42C9-9A67-D328995E2C19}" type="datetimeFigureOut">
              <a:rPr lang="x-none" smtClean="0"/>
              <a:t>29.03.2022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FB7BAC-2D1A-49EF-9989-995D29FF1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775EA8-CF2A-411A-9E13-D8F395063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64A3-441F-49A7-9FF1-F4F56F8E064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10532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8D1AAB-AB41-4183-9725-FA75D32D3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9C6E02-89D6-40EA-9AEC-CF3547FA7F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F9A9180-A911-4BCB-A9D3-2599A48ED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A04D43-864B-4AFE-819A-A5D24771E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905A-54A7-42C9-9A67-D328995E2C19}" type="datetimeFigureOut">
              <a:rPr lang="x-none" smtClean="0"/>
              <a:t>29.03.2022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5B8617-BA73-4143-92AE-B4E6DB0CF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F15447-AF22-49B9-BDE6-9C18BEEDC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64A3-441F-49A7-9FF1-F4F56F8E064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29944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64F473-230D-44F6-A4AB-61EB409B8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DDFCF1D-0645-482F-9E72-4E809BD36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0AA946B-BC7F-4EFA-86DD-065CAEA91E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23188D6-AD39-45F2-AC83-8F0605E65E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DB34006-43F2-4606-ABEC-3C5CC811FA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178F184-006F-4397-99AC-D5EFB352C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905A-54A7-42C9-9A67-D328995E2C19}" type="datetimeFigureOut">
              <a:rPr lang="x-none" smtClean="0"/>
              <a:t>29.03.2022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6C6DB2D-FE23-4A57-8579-198C475E3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416CC0B-7E15-45A3-8990-5C5333FE3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64A3-441F-49A7-9FF1-F4F56F8E064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83871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FC4336-6F22-46FB-9A35-8E1260431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26D9F96-B6E5-44BC-BD56-6D8AF7341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905A-54A7-42C9-9A67-D328995E2C19}" type="datetimeFigureOut">
              <a:rPr lang="x-none" smtClean="0"/>
              <a:t>29.03.2022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F5CEDBF-40F8-4924-9DEF-07E4A03E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C523573-4DC8-4E45-ABA8-B07BC7AD9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64A3-441F-49A7-9FF1-F4F56F8E064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26184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8F7B72D-5D75-487D-8234-2748FB6E8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905A-54A7-42C9-9A67-D328995E2C19}" type="datetimeFigureOut">
              <a:rPr lang="x-none" smtClean="0"/>
              <a:t>29.03.2022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FE2A2A7-75F4-4A12-8834-3EDB33EE6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1D60867-1FEA-4AFA-BD85-77FE2D174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64A3-441F-49A7-9FF1-F4F56F8E064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86902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B83341-7046-4A0D-9487-B5C8387A9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862592-431C-402C-878B-ECA2BDCB8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DFF77EC-CF64-47F0-A829-167E4017C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33F7B6-DA72-4F47-BB6A-FD7EAFF46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905A-54A7-42C9-9A67-D328995E2C19}" type="datetimeFigureOut">
              <a:rPr lang="x-none" smtClean="0"/>
              <a:t>29.03.2022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4DF6CC-E219-4E58-8B62-E20E039C7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2A6A55-9510-411F-AC3C-D753E0B36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64A3-441F-49A7-9FF1-F4F56F8E064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45076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A58505-8D19-4038-AB28-2E642E7A9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02982C3-C32D-4E38-9FF8-9EAB0614BD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ED0FE1C-0811-4D9E-BC08-193431D05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073E66-D658-43C8-A23A-AEB57C75C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905A-54A7-42C9-9A67-D328995E2C19}" type="datetimeFigureOut">
              <a:rPr lang="x-none" smtClean="0"/>
              <a:t>29.03.2022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19B779-0DA0-4F67-AE0B-CC26E963E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70F7DC-99C8-4B7E-B63F-71AD626C7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64A3-441F-49A7-9FF1-F4F56F8E064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551006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F2DD94-FF4F-4625-B600-B7374563A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A35F518-4501-4FEF-A21E-BA09497B3A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B5E21C-AC83-4D80-8C7E-75E8BC73D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905A-54A7-42C9-9A67-D328995E2C19}" type="datetimeFigureOut">
              <a:rPr lang="x-none" smtClean="0"/>
              <a:t>29.03.2022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DF360F-EEC5-4A20-9D65-A83C3974E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BA4CB9-C375-417C-A5D4-F02691E0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64A3-441F-49A7-9FF1-F4F56F8E064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87454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17F2C5B-4727-47A3-B236-90A12BE465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BF11A86-CC11-4294-B15B-120A913BD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59303F-FDD3-490A-AD95-3243764DE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905A-54A7-42C9-9A67-D328995E2C19}" type="datetimeFigureOut">
              <a:rPr lang="x-none" smtClean="0"/>
              <a:t>29.03.2022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33CAAB-8A4F-4A8C-A2CF-F63701DAD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FE6684-1F10-4766-AA39-E1B5EE69A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64A3-441F-49A7-9FF1-F4F56F8E064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630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1630387" y="862554"/>
            <a:ext cx="7056413" cy="461665"/>
          </a:xfrm>
        </p:spPr>
        <p:txBody>
          <a:bodyPr wrap="square" anchor="ctr">
            <a:spAutoFit/>
          </a:bodyPr>
          <a:lstStyle>
            <a:lvl1pPr marL="0" indent="0" algn="r">
              <a:buNone/>
              <a:defRPr sz="2400" cap="none" baseline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>
          <a:xfrm>
            <a:off x="1630387" y="304508"/>
            <a:ext cx="7056413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3200" cap="all" baseline="0">
                <a:solidFill>
                  <a:srgbClr val="2F3A4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  <p:grpSp>
        <p:nvGrpSpPr>
          <p:cNvPr id="23" name="Group 22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24" name="Rectangle 2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GeosansLight" panose="02000603020000020003"/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6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880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287">
          <p15:clr>
            <a:srgbClr val="FBAE40"/>
          </p15:clr>
        </p15:guide>
        <p15:guide id="3" pos="393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647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97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536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942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206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756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692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803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096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9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467914" y="862554"/>
            <a:ext cx="7200430" cy="461665"/>
          </a:xfrm>
        </p:spPr>
        <p:txBody>
          <a:bodyPr wrap="square" anchor="ctr">
            <a:spAutoFit/>
          </a:bodyPr>
          <a:lstStyle>
            <a:lvl1pPr marL="0" indent="0" algn="l">
              <a:buNone/>
              <a:defRPr sz="2400" cap="none" baseline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>
          <a:xfrm>
            <a:off x="467914" y="304508"/>
            <a:ext cx="7200430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3200" cap="all" baseline="0">
                <a:solidFill>
                  <a:srgbClr val="2F3A4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  <p:grpSp>
        <p:nvGrpSpPr>
          <p:cNvPr id="23" name="Group 22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24" name="Rectangle 2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GeosansLight" panose="02000603020000020003"/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6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7584449" y="237075"/>
            <a:ext cx="1435522" cy="720080"/>
            <a:chOff x="7584449" y="237075"/>
            <a:chExt cx="1435522" cy="720080"/>
          </a:xfrm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668344" y="421437"/>
              <a:ext cx="1267733" cy="351357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7584449" y="237075"/>
              <a:ext cx="1435522" cy="72008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03073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287">
          <p15:clr>
            <a:srgbClr val="FBAE40"/>
          </p15:clr>
        </p15:guide>
        <p15:guide id="3" pos="393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3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467914" y="862554"/>
            <a:ext cx="7200430" cy="461665"/>
          </a:xfrm>
        </p:spPr>
        <p:txBody>
          <a:bodyPr wrap="square" anchor="ctr">
            <a:spAutoFit/>
          </a:bodyPr>
          <a:lstStyle>
            <a:lvl1pPr marL="0" indent="0" algn="l">
              <a:buNone/>
              <a:defRPr sz="2400" cap="none" baseline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>
          <a:xfrm>
            <a:off x="467914" y="304508"/>
            <a:ext cx="7200430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3200" cap="all" baseline="0">
                <a:solidFill>
                  <a:srgbClr val="2F3A4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  <p:grpSp>
        <p:nvGrpSpPr>
          <p:cNvPr id="23" name="Group 22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24" name="Rectangle 2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GeosansLight" panose="02000603020000020003"/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6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87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287">
          <p15:clr>
            <a:srgbClr val="FBAE40"/>
          </p15:clr>
        </p15:guide>
        <p15:guide id="3" pos="39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2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36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ransition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3399" y="6216529"/>
            <a:ext cx="1627773" cy="4511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4937768"/>
            <a:ext cx="1095488" cy="1083520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>
            <a:off x="5772419" y="6336792"/>
            <a:ext cx="1470980" cy="307777"/>
            <a:chOff x="8616280" y="6285754"/>
            <a:chExt cx="1470980" cy="307777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8616280" y="6285754"/>
              <a:ext cx="14709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Made with       by </a:t>
              </a:r>
            </a:p>
          </p:txBody>
        </p:sp>
        <p:sp>
          <p:nvSpPr>
            <p:cNvPr id="11" name="Freeform 290"/>
            <p:cNvSpPr/>
            <p:nvPr userDrawn="1"/>
          </p:nvSpPr>
          <p:spPr>
            <a:xfrm>
              <a:off x="9544347" y="6374509"/>
              <a:ext cx="152053" cy="130265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444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532" y="782026"/>
            <a:ext cx="8424936" cy="784830"/>
          </a:xfrm>
        </p:spPr>
        <p:txBody>
          <a:bodyPr wrap="square" anchor="ctr">
            <a:spAutoFit/>
          </a:bodyPr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348880"/>
            <a:ext cx="4901695" cy="405125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13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30650" y="2564904"/>
            <a:ext cx="4343435" cy="24499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43399" y="6216529"/>
            <a:ext cx="1627773" cy="4511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4937768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93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4CB0B2-F67A-4206-9FAE-6C5C7B65A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C9541F-FD3E-4F67-B4FE-34FFE38A3D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3AB348-2343-4754-9D18-518478925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905A-54A7-42C9-9A67-D328995E2C19}" type="datetimeFigureOut">
              <a:rPr lang="x-none" smtClean="0"/>
              <a:t>29.03.2022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B79581-3DF1-4C35-A679-299433CFF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259507-7761-4135-8F3D-FE3CFE170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64A3-441F-49A7-9FF1-F4F56F8E064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39848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46304"/>
            <a:ext cx="8229600" cy="617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8473620" y="5799923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58138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lang="en-US" sz="32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819CD8-859C-4F34-A663-8D7E51D51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900C2B-A2D5-4469-B317-1054A4B78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CB0648-4999-45C4-A512-B7DEE4E2FB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B905A-54A7-42C9-9A67-D328995E2C19}" type="datetimeFigureOut">
              <a:rPr lang="x-none" smtClean="0"/>
              <a:t>29.03.2022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6FE602-E2E8-4CB3-A4A2-BF12448FA0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D4B334-0DE2-4959-8390-6B0E6F9CB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364A3-441F-49A7-9FF1-F4F56F8E064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30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00DDE-7CA7-4F16-A154-11C957EFF39D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A2A3C-6259-4129-BE2D-2A2C6F94E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09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61B2A41-9BA8-4310-84F0-77B5ADDF611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92898" y="214550"/>
            <a:ext cx="1326995" cy="1090141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79143" y="873457"/>
            <a:ext cx="6722668" cy="431234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kk-KZ" sz="1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«ҚДСЖМ» ҚАЗАҚСТАНДЫҚ МЕДИЦИНА УНИВЕРСИТЕТІ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КАЗАХСТАНСКИЙ МЕДИЦИНСКИЙ УНИВЕРСИТЕТ </a:t>
            </a:r>
            <a:r>
              <a:rPr lang="ru-RU" sz="1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</a:t>
            </a:r>
            <a:r>
              <a:rPr lang="kk-KZ" sz="1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ВШОЗ</a:t>
            </a:r>
            <a:r>
              <a:rPr lang="ru-RU" sz="1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9" name="Picture 2" descr="C:\Users\a.ziperov\Downloads\Безымянный-1.jpg">
            <a:extLst>
              <a:ext uri="{FF2B5EF4-FFF2-40B4-BE49-F238E27FC236}">
                <a16:creationId xmlns:a16="http://schemas.microsoft.com/office/drawing/2014/main" id="{621B5D29-62A3-499A-8961-FBFDF2161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2323"/>
            <a:ext cx="9169181" cy="5165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116560" y="2481019"/>
            <a:ext cx="69360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Разъяснение конкурсной документации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грантового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молодых ученых по проекту 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ғалым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2022-2024 годы </a:t>
            </a:r>
            <a:endParaRPr lang="ru-RU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60194" y="5540992"/>
            <a:ext cx="42176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науки и консалтинга</a:t>
            </a:r>
          </a:p>
          <a:p>
            <a:pPr algn="r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Карибаева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И.К.</a:t>
            </a:r>
          </a:p>
          <a:p>
            <a:pPr algn="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30.03.2022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КМУ «ВШОЗ»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a.ziperov\Downloads\Безымянный-1.jpg">
            <a:extLst>
              <a:ext uri="{FF2B5EF4-FFF2-40B4-BE49-F238E27FC236}">
                <a16:creationId xmlns:a16="http://schemas.microsoft.com/office/drawing/2014/main" id="{621B5D29-62A3-499A-8961-FBFDF2161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181" y="-29004"/>
            <a:ext cx="9169181" cy="688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589BECA-A4BC-4F6A-861B-8643B7A3296F}"/>
              </a:ext>
            </a:extLst>
          </p:cNvPr>
          <p:cNvSpPr txBox="1"/>
          <p:nvPr/>
        </p:nvSpPr>
        <p:spPr>
          <a:xfrm>
            <a:off x="0" y="6566702"/>
            <a:ext cx="91440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GB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</a:t>
            </a:r>
            <a:r>
              <a:rPr lang="en-GB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.</a:t>
            </a:r>
            <a:r>
              <a:rPr lang="en-US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ksph.edu.kz</a:t>
            </a:r>
            <a:endParaRPr lang="en-GB" sz="1350" dirty="0">
              <a:solidFill>
                <a:srgbClr val="FFC000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CA2EE13-A348-4091-AF3F-7926E6B8EB8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948" y="6017249"/>
            <a:ext cx="1023457" cy="802099"/>
          </a:xfrm>
          <a:prstGeom prst="rect">
            <a:avLst/>
          </a:prstGeom>
        </p:spPr>
      </p:pic>
      <p:sp>
        <p:nvSpPr>
          <p:cNvPr id="6" name="AutoShape 4" descr="Переводческая компания Janus Worldwide успешно прошла сертификационный  аудит на соответствие стандарту ISO 9001:20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676" y="595359"/>
            <a:ext cx="7886700" cy="371389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подачи заявки на </a:t>
            </a:r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-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заявитель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подает заявку на конкурс в КН МОН РК через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ГНТЭ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6078" y="966748"/>
            <a:ext cx="8237024" cy="764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400"/>
              </a:spcBef>
              <a:spcAft>
                <a:spcPts val="0"/>
              </a:spcAft>
              <a:buFont typeface="+mj-lt"/>
              <a:buAutoNum type="arabicParenR"/>
              <a:tabLst>
                <a:tab pos="630555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44205" y="1156090"/>
            <a:ext cx="8430407" cy="50505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отклоняются и возвращаются заявителю в случае: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несоответствия оформления заявки требованиям конкурсной документации и непредставление требуемых документов;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наличия фактов плагиата;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наличия фактов дублирования темы или содержания объекта ГНТЭ с ранее поданными, но не одобренными для финансирования, либо одновременно поданными объектами ГНТЭ;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отсутствия у участника конкурса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грантовое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программно-целевое финансирование свидетельства об аккредитации субъекта научной и (или) научно-технической деятельности;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несоответствия постдокторанта и научных консультантов требованиям конкурсной документации;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85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a.ziperov\Downloads\Безымянный-1.jpg">
            <a:extLst>
              <a:ext uri="{FF2B5EF4-FFF2-40B4-BE49-F238E27FC236}">
                <a16:creationId xmlns:a16="http://schemas.microsoft.com/office/drawing/2014/main" id="{621B5D29-62A3-499A-8961-FBFDF2161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181" y="-29004"/>
            <a:ext cx="9169181" cy="688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589BECA-A4BC-4F6A-861B-8643B7A3296F}"/>
              </a:ext>
            </a:extLst>
          </p:cNvPr>
          <p:cNvSpPr txBox="1"/>
          <p:nvPr/>
        </p:nvSpPr>
        <p:spPr>
          <a:xfrm>
            <a:off x="0" y="6566702"/>
            <a:ext cx="91440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GB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</a:t>
            </a:r>
            <a:r>
              <a:rPr lang="en-GB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.</a:t>
            </a:r>
            <a:r>
              <a:rPr lang="en-US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ksph.edu.kz</a:t>
            </a:r>
            <a:endParaRPr lang="en-GB" sz="1350" dirty="0">
              <a:solidFill>
                <a:srgbClr val="FFC000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CA2EE13-A348-4091-AF3F-7926E6B8EB8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948" y="6017249"/>
            <a:ext cx="1023457" cy="802099"/>
          </a:xfrm>
          <a:prstGeom prst="rect">
            <a:avLst/>
          </a:prstGeom>
        </p:spPr>
      </p:pic>
      <p:sp>
        <p:nvSpPr>
          <p:cNvPr id="6" name="AutoShape 4" descr="Переводческая компания Janus Worldwide успешно прошла сертификационный  аудит на соответствие стандарту ISO 9001:20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6078" y="966748"/>
            <a:ext cx="8237024" cy="764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400"/>
              </a:spcBef>
              <a:spcAft>
                <a:spcPts val="0"/>
              </a:spcAft>
              <a:buFont typeface="+mj-lt"/>
              <a:buAutoNum type="arabicParenR"/>
              <a:tabLst>
                <a:tab pos="630555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44205" y="160338"/>
            <a:ext cx="8430407" cy="6046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отклоняются и возвращаются заявителю в случае: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несоответствия ожидаемых результатов требованиям конкурсной документации;</a:t>
            </a:r>
          </a:p>
          <a:p>
            <a:pPr algn="just"/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отсутствия положительного заключения центральной или локальных комиссий по вопросам этики и биоэтики;</a:t>
            </a:r>
          </a:p>
          <a:p>
            <a:pPr algn="just"/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непредоставления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подписанного согласия зарубежного консультанта (при наличии);</a:t>
            </a:r>
          </a:p>
          <a:p>
            <a:pPr algn="just"/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превышения количества подаваемых заявок;</a:t>
            </a:r>
          </a:p>
          <a:p>
            <a:pPr algn="just"/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непредоставления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соглашения о вкладе со стороны частного партнера по прикладному проекту;</a:t>
            </a:r>
          </a:p>
          <a:p>
            <a:pPr algn="just"/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 отсутствия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постдокторской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программы или положения;</a:t>
            </a:r>
          </a:p>
          <a:p>
            <a:pPr algn="just"/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12)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непредоставления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справки от организации высшего и/или послевузовского образования, подтверждающей завершение освоения докторантом образовательной программы докторантуры 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213837" y="7937"/>
            <a:ext cx="3887923" cy="422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70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a.ziperov\Downloads\Безымянный-1.jpg">
            <a:extLst>
              <a:ext uri="{FF2B5EF4-FFF2-40B4-BE49-F238E27FC236}">
                <a16:creationId xmlns:a16="http://schemas.microsoft.com/office/drawing/2014/main" id="{621B5D29-62A3-499A-8961-FBFDF2161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004"/>
            <a:ext cx="9169181" cy="688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589BECA-A4BC-4F6A-861B-8643B7A3296F}"/>
              </a:ext>
            </a:extLst>
          </p:cNvPr>
          <p:cNvSpPr txBox="1"/>
          <p:nvPr/>
        </p:nvSpPr>
        <p:spPr>
          <a:xfrm>
            <a:off x="0" y="6566702"/>
            <a:ext cx="91440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GB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</a:t>
            </a:r>
            <a:r>
              <a:rPr lang="en-GB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.</a:t>
            </a:r>
            <a:r>
              <a:rPr lang="en-US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ksph.edu.kz</a:t>
            </a:r>
            <a:endParaRPr lang="en-GB" sz="1350" dirty="0">
              <a:solidFill>
                <a:srgbClr val="FFC000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CA2EE13-A348-4091-AF3F-7926E6B8EB8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948" y="6017249"/>
            <a:ext cx="1023457" cy="802099"/>
          </a:xfrm>
          <a:prstGeom prst="rect">
            <a:avLst/>
          </a:prstGeom>
        </p:spPr>
      </p:pic>
      <p:sp>
        <p:nvSpPr>
          <p:cNvPr id="6" name="AutoShape 4" descr="Переводческая компания Janus Worldwide успешно прошла сертификационный  аудит на соответствие стандарту ISO 9001:20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1240" y="175408"/>
            <a:ext cx="7886700" cy="905911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ожидаемым результатам по итогам реализации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научных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(или) научно-технических проектов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7975" y="1285731"/>
            <a:ext cx="8237024" cy="5842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Научные публикации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 По итогам реализации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постдокторантом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получены следующие минимальные результаты: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 (двух)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статей в журналах из первых трех квартилей по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импакт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-фактору в базе данных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имеющих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процентиль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CiteScore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базе данных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Scopus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50.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Либо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1 (одной)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монографии со вкладом постдокторанта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6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п.л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5 (пяти) статей и(или) обзоров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рецензируемых зарубежных и(или) отечественных изданиях, рекомендованных КОКСОН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Постдокторант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являться автором для корреспонденции или первым автором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400"/>
              </a:spcBef>
              <a:spcAft>
                <a:spcPts val="0"/>
              </a:spcAft>
              <a:buFont typeface="+mj-lt"/>
              <a:buAutoNum type="arabicParenR"/>
              <a:tabLst>
                <a:tab pos="630555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79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a.ziperov\Downloads\Безымянный-1.jpg">
            <a:extLst>
              <a:ext uri="{FF2B5EF4-FFF2-40B4-BE49-F238E27FC236}">
                <a16:creationId xmlns:a16="http://schemas.microsoft.com/office/drawing/2014/main" id="{621B5D29-62A3-499A-8961-FBFDF2161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004"/>
            <a:ext cx="9169181" cy="688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589BECA-A4BC-4F6A-861B-8643B7A3296F}"/>
              </a:ext>
            </a:extLst>
          </p:cNvPr>
          <p:cNvSpPr txBox="1"/>
          <p:nvPr/>
        </p:nvSpPr>
        <p:spPr>
          <a:xfrm>
            <a:off x="0" y="6566702"/>
            <a:ext cx="91440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GB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</a:t>
            </a:r>
            <a:r>
              <a:rPr lang="en-GB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.</a:t>
            </a:r>
            <a:r>
              <a:rPr lang="en-US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ksph.edu.kz</a:t>
            </a:r>
            <a:endParaRPr lang="en-GB" sz="1350" dirty="0">
              <a:solidFill>
                <a:srgbClr val="FFC000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CA2EE13-A348-4091-AF3F-7926E6B8EB8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948" y="6017249"/>
            <a:ext cx="1023457" cy="802099"/>
          </a:xfrm>
          <a:prstGeom prst="rect">
            <a:avLst/>
          </a:prstGeom>
        </p:spPr>
      </p:pic>
      <p:sp>
        <p:nvSpPr>
          <p:cNvPr id="6" name="AutoShape 4" descr="Переводческая компания Janus Worldwide успешно прошла сертификационный  аудит на соответствие стандарту ISO 9001:20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1240" y="175408"/>
            <a:ext cx="7886700" cy="52797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7975" y="596414"/>
            <a:ext cx="8237024" cy="6704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проектов, одобренных для финансирования, должна осуществляться в Республике Казахстан.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финансирования распределяются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постдокторантом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финансирования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направлены на виды расходов, непосредственно связанных с проведением научных исследований, указанных в заявке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Неэффективное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необоснованное использование средств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финансирования несет за собой ответственность заявителя и постдокторанта, в установленном законодательством Республики Казахстан порядке.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Организацией-исполнителем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не допускается удержание средств из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финансирования.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победителями конкурса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финансирование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договор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научного, научно-технического проекта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000" dirty="0"/>
          </a:p>
          <a:p>
            <a:pPr marL="457200" indent="-457200" algn="just">
              <a:buFont typeface="+mj-lt"/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  <a:p>
            <a:pPr marL="342900" indent="-342900" algn="just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400"/>
              </a:spcBef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67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a.ziperov\Downloads\Безымянный-1.jpg">
            <a:extLst>
              <a:ext uri="{FF2B5EF4-FFF2-40B4-BE49-F238E27FC236}">
                <a16:creationId xmlns:a16="http://schemas.microsoft.com/office/drawing/2014/main" id="{621B5D29-62A3-499A-8961-FBFDF2161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004"/>
            <a:ext cx="9169181" cy="688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589BECA-A4BC-4F6A-861B-8643B7A3296F}"/>
              </a:ext>
            </a:extLst>
          </p:cNvPr>
          <p:cNvSpPr txBox="1"/>
          <p:nvPr/>
        </p:nvSpPr>
        <p:spPr>
          <a:xfrm>
            <a:off x="0" y="6566702"/>
            <a:ext cx="91440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GB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</a:t>
            </a:r>
            <a:r>
              <a:rPr lang="en-GB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.</a:t>
            </a:r>
            <a:r>
              <a:rPr lang="en-US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ksph.edu.kz</a:t>
            </a:r>
            <a:endParaRPr lang="en-GB" sz="1350" dirty="0">
              <a:solidFill>
                <a:srgbClr val="FFC000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CA2EE13-A348-4091-AF3F-7926E6B8EB8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948" y="6017249"/>
            <a:ext cx="1023457" cy="802099"/>
          </a:xfrm>
          <a:prstGeom prst="rect">
            <a:avLst/>
          </a:prstGeom>
        </p:spPr>
      </p:pic>
      <p:sp>
        <p:nvSpPr>
          <p:cNvPr id="6" name="AutoShape 4" descr="Переводческая компания Janus Worldwide успешно прошла сертификационный  аудит на соответствие стандарту ISO 9001:20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1240" y="175408"/>
            <a:ext cx="7886700" cy="52797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7975" y="596414"/>
            <a:ext cx="8237024" cy="6704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7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ведение учета и отчетности по проекту в установленном законодательством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</a:t>
            </a:r>
          </a:p>
          <a:p>
            <a:pPr marL="342900" indent="-342900" algn="just">
              <a:buFont typeface="+mj-lt"/>
              <a:buAutoNum type="arabicPeriod" startAt="7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7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отказа постдокторанта от реализации проекта, решением ННС реализация проекта прекращается, договор расторгается, а неизрасходованные средства возвращаются в Комитет науки.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7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7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достижения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проекта,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решению ННС постдокторант отстраняется от участия в качестве научного руководителя или постдокторанта во всех последующих конкурсах, объявляемых Комитетом науки, до тех пор, пока результаты не будут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достигнуты, 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чем на 3 года.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7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7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выполнения данного проекта постдокторант имеет право участвовать в реализации других проектов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и/или программно-целевого финансирования в качестве участника исследовательской группы в первые два года проекта и в качестве руководителя или участника исследовательской группы в третий год реализации данного проекта.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7"/>
            </a:pPr>
            <a:endParaRPr lang="ru-RU" sz="2000" dirty="0"/>
          </a:p>
          <a:p>
            <a:pPr marL="457200" indent="-457200" algn="just">
              <a:buFont typeface="+mj-lt"/>
              <a:buAutoNum type="arabicPeriod" startAt="7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7"/>
            </a:pPr>
            <a:endParaRPr lang="ru-RU" dirty="0"/>
          </a:p>
          <a:p>
            <a:pPr marL="342900" indent="-342900" algn="just">
              <a:buFont typeface="+mj-lt"/>
              <a:buAutoNum type="arabicPeriod" startAt="7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400"/>
              </a:spcBef>
              <a:spcAft>
                <a:spcPts val="0"/>
              </a:spcAft>
              <a:buFont typeface="+mj-lt"/>
              <a:buAutoNum type="arabicPeriod" startAt="7"/>
              <a:tabLst>
                <a:tab pos="630555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213837" y="7937"/>
            <a:ext cx="3887923" cy="422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77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a.ziperov\Downloads\Безымянный-1.jpg">
            <a:extLst>
              <a:ext uri="{FF2B5EF4-FFF2-40B4-BE49-F238E27FC236}">
                <a16:creationId xmlns:a16="http://schemas.microsoft.com/office/drawing/2014/main" id="{621B5D29-62A3-499A-8961-FBFDF2161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181" y="-20220"/>
            <a:ext cx="9169181" cy="688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589BECA-A4BC-4F6A-861B-8643B7A3296F}"/>
              </a:ext>
            </a:extLst>
          </p:cNvPr>
          <p:cNvSpPr txBox="1"/>
          <p:nvPr/>
        </p:nvSpPr>
        <p:spPr>
          <a:xfrm>
            <a:off x="0" y="6566702"/>
            <a:ext cx="91440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GB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</a:t>
            </a:r>
            <a:r>
              <a:rPr lang="en-GB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.</a:t>
            </a:r>
            <a:r>
              <a:rPr lang="en-US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ksph.edu.kz</a:t>
            </a:r>
            <a:endParaRPr lang="en-GB" sz="1350" dirty="0">
              <a:solidFill>
                <a:srgbClr val="FFC000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CA2EE13-A348-4091-AF3F-7926E6B8EB8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948" y="6017249"/>
            <a:ext cx="1023457" cy="802099"/>
          </a:xfrm>
          <a:prstGeom prst="rect">
            <a:avLst/>
          </a:prstGeom>
        </p:spPr>
      </p:pic>
      <p:sp>
        <p:nvSpPr>
          <p:cNvPr id="6" name="AutoShape 4" descr="Переводческая компания Janus Worldwide успешно прошла сертификационный  аудит на соответствие стандарту ISO 9001:20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4222" y="2095605"/>
            <a:ext cx="52472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2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a.ziperov\Downloads\Безымянный-1.jpg">
            <a:extLst>
              <a:ext uri="{FF2B5EF4-FFF2-40B4-BE49-F238E27FC236}">
                <a16:creationId xmlns:a16="http://schemas.microsoft.com/office/drawing/2014/main" id="{621B5D29-62A3-499A-8961-FBFDF2161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181" y="1"/>
            <a:ext cx="9169181" cy="688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589BECA-A4BC-4F6A-861B-8643B7A3296F}"/>
              </a:ext>
            </a:extLst>
          </p:cNvPr>
          <p:cNvSpPr txBox="1"/>
          <p:nvPr/>
        </p:nvSpPr>
        <p:spPr>
          <a:xfrm>
            <a:off x="0" y="6566702"/>
            <a:ext cx="91440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GB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</a:t>
            </a:r>
            <a:r>
              <a:rPr lang="en-GB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.</a:t>
            </a:r>
            <a:r>
              <a:rPr lang="en-US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ksph.edu.kz</a:t>
            </a:r>
            <a:endParaRPr lang="en-GB" sz="1350" dirty="0">
              <a:solidFill>
                <a:srgbClr val="FFC000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CA2EE13-A348-4091-AF3F-7926E6B8EB8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948" y="6017249"/>
            <a:ext cx="1023457" cy="802099"/>
          </a:xfrm>
          <a:prstGeom prst="rect">
            <a:avLst/>
          </a:prstGeom>
        </p:spPr>
      </p:pic>
      <p:sp>
        <p:nvSpPr>
          <p:cNvPr id="6" name="AutoShape 4" descr="Переводческая компания Janus Worldwide успешно прошла сертификационный  аудит на соответствие стандарту ISO 9001:20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74357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03150" y="1139483"/>
            <a:ext cx="7886700" cy="34753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высококвалифицированных и конкурентоспособных исследователей, привлечение и закрепление в науке талантливой молодежи, повышение доли молодых исследователей.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03044" y="3968407"/>
            <a:ext cx="5937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Конкурсная документация разработана уполномоченным органом в области науки – Комитетом науки Министерства образования и науки Республики Казахстан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(далее – КН МОН РК).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a.ziperov\Downloads\Безымянный-1.jpg">
            <a:extLst>
              <a:ext uri="{FF2B5EF4-FFF2-40B4-BE49-F238E27FC236}">
                <a16:creationId xmlns:a16="http://schemas.microsoft.com/office/drawing/2014/main" id="{621B5D29-62A3-499A-8961-FBFDF2161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9181" cy="688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589BECA-A4BC-4F6A-861B-8643B7A3296F}"/>
              </a:ext>
            </a:extLst>
          </p:cNvPr>
          <p:cNvSpPr txBox="1"/>
          <p:nvPr/>
        </p:nvSpPr>
        <p:spPr>
          <a:xfrm>
            <a:off x="0" y="6566702"/>
            <a:ext cx="91440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GB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</a:t>
            </a:r>
            <a:r>
              <a:rPr lang="en-GB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.</a:t>
            </a:r>
            <a:r>
              <a:rPr lang="en-US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ksph.edu.kz</a:t>
            </a:r>
            <a:endParaRPr lang="en-GB" sz="1350" dirty="0">
              <a:solidFill>
                <a:srgbClr val="FFC000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CA2EE13-A348-4091-AF3F-7926E6B8EB8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948" y="6017249"/>
            <a:ext cx="1023457" cy="802099"/>
          </a:xfrm>
          <a:prstGeom prst="rect">
            <a:avLst/>
          </a:prstGeom>
        </p:spPr>
      </p:pic>
      <p:sp>
        <p:nvSpPr>
          <p:cNvPr id="6" name="AutoShape 4" descr="Переводческая компания Janus Worldwide успешно прошла сертификационный  аудит на соответствие стандарту ISO 9001:20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76111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31285" y="1838359"/>
            <a:ext cx="7886700" cy="4031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финансирования на 2022-2024 годы – 16,72 млрд тенге, в том числе по годам: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– 2,64 млрд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тенге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– 7,04 млрд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тенге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– 7,04 млрд тенге.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Финансирование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(одного) проекта со сроком реализации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месяцев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составляет не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19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 тенге, в том числе: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 – не более 3 млн тенге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 год – не более 8 млн тенге;                 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год – не более 8 млн тенге.</a:t>
            </a:r>
          </a:p>
          <a:p>
            <a:pPr algn="ctr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2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a.ziperov\Downloads\Безымянный-1.jpg">
            <a:extLst>
              <a:ext uri="{FF2B5EF4-FFF2-40B4-BE49-F238E27FC236}">
                <a16:creationId xmlns:a16="http://schemas.microsoft.com/office/drawing/2014/main" id="{621B5D29-62A3-499A-8961-FBFDF2161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9181" cy="688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589BECA-A4BC-4F6A-861B-8643B7A3296F}"/>
              </a:ext>
            </a:extLst>
          </p:cNvPr>
          <p:cNvSpPr txBox="1"/>
          <p:nvPr/>
        </p:nvSpPr>
        <p:spPr>
          <a:xfrm>
            <a:off x="0" y="6566702"/>
            <a:ext cx="91440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GB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</a:t>
            </a:r>
            <a:r>
              <a:rPr lang="en-GB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.</a:t>
            </a:r>
            <a:r>
              <a:rPr lang="en-US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ksph.edu.kz</a:t>
            </a:r>
            <a:endParaRPr lang="en-GB" sz="1350" dirty="0">
              <a:solidFill>
                <a:srgbClr val="FFC000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CA2EE13-A348-4091-AF3F-7926E6B8EB8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948" y="6017249"/>
            <a:ext cx="1023457" cy="802099"/>
          </a:xfrm>
          <a:prstGeom prst="rect">
            <a:avLst/>
          </a:prstGeom>
        </p:spPr>
      </p:pic>
      <p:sp>
        <p:nvSpPr>
          <p:cNvPr id="6" name="AutoShape 4" descr="Переводческая компания Janus Worldwide успешно прошла сертификационный  аудит на соответствие стандарту ISO 9001:20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676" y="30940"/>
            <a:ext cx="7886700" cy="90591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конкурс могут быть представлены заявки по следующим приоритетным направлениям развития наук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144402"/>
              </p:ext>
            </p:extLst>
          </p:nvPr>
        </p:nvGraphicFramePr>
        <p:xfrm>
          <a:off x="460375" y="936851"/>
          <a:ext cx="8237023" cy="38442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9066">
                  <a:extLst>
                    <a:ext uri="{9D8B030D-6E8A-4147-A177-3AD203B41FA5}">
                      <a16:colId xmlns:a16="http://schemas.microsoft.com/office/drawing/2014/main" val="1886475916"/>
                    </a:ext>
                  </a:extLst>
                </a:gridCol>
                <a:gridCol w="6327957">
                  <a:extLst>
                    <a:ext uri="{9D8B030D-6E8A-4147-A177-3AD203B41FA5}">
                      <a16:colId xmlns:a16="http://schemas.microsoft.com/office/drawing/2014/main" val="1210283486"/>
                    </a:ext>
                  </a:extLst>
                </a:gridCol>
              </a:tblGrid>
              <a:tr h="743376">
                <a:tc>
                  <a:txBody>
                    <a:bodyPr/>
                    <a:lstStyle/>
                    <a:p>
                      <a:pPr algn="ctr">
                        <a:tabLst>
                          <a:tab pos="180340" algn="l"/>
                          <a:tab pos="3194685" algn="ctr"/>
                          <a:tab pos="503174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Приоритетные направления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89560" algn="l"/>
                          <a:tab pos="381635" algn="l"/>
                          <a:tab pos="3194685" algn="ctr"/>
                          <a:tab pos="503174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Специализированные научные направления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9320775"/>
                  </a:ext>
                </a:extLst>
              </a:tr>
              <a:tr h="3100875">
                <a:tc>
                  <a:txBody>
                    <a:bodyPr/>
                    <a:lstStyle/>
                    <a:p>
                      <a:pPr>
                        <a:tabLst>
                          <a:tab pos="180340" algn="l"/>
                          <a:tab pos="3194685" algn="ctr"/>
                          <a:tab pos="503174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Наука о жизни и здоровье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289560" algn="l"/>
                          <a:tab pos="381635" algn="l"/>
                          <a:tab pos="3194685" algn="ctr"/>
                          <a:tab pos="503174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 Изучение, сохранение и рациональное использование генетических ресурсов Казахстана. Инновационные подходы к мониторингу и охране окружающей среды.</a:t>
                      </a:r>
                    </a:p>
                    <a:p>
                      <a:pPr algn="just">
                        <a:tabLst>
                          <a:tab pos="289560" algn="l"/>
                          <a:tab pos="381635" algn="l"/>
                          <a:tab pos="3194685" algn="ctr"/>
                          <a:tab pos="503174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 Инновационные биологические исследования для повышения продуктивности и устойчивости сортов растений и пород животных в сельском хозяйстве.</a:t>
                      </a:r>
                    </a:p>
                    <a:p>
                      <a:pPr algn="just">
                        <a:tabLst>
                          <a:tab pos="289560" algn="l"/>
                          <a:tab pos="381635" algn="l"/>
                          <a:tab pos="3194685" algn="ctr"/>
                          <a:tab pos="503174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 Инновационные исследования в медицине и общественном здравоохранении.</a:t>
                      </a:r>
                    </a:p>
                    <a:p>
                      <a:pPr algn="just">
                        <a:tabLst>
                          <a:tab pos="289560" algn="l"/>
                          <a:tab pos="381635" algn="l"/>
                          <a:tab pos="3194685" algn="ctr"/>
                          <a:tab pos="503174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 Развитие отечественной фармацевтической науки, промышленной и экологической биотехнологии.</a:t>
                      </a:r>
                    </a:p>
                    <a:p>
                      <a:pPr algn="just">
                        <a:tabLst>
                          <a:tab pos="289560" algn="l"/>
                          <a:tab pos="381635" algn="l"/>
                          <a:tab pos="3194685" algn="ctr"/>
                          <a:tab pos="503174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 Геномные и биоинформационные технологии в фундаментальных и прикладных исследованиях.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3981295"/>
                  </a:ext>
                </a:extLst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810699" y="4709767"/>
            <a:ext cx="7886700" cy="1856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исследований: фундаментальные и прикладные исследования.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 предусматривается для индивидуального исследования постдокторанта с участием научного консультанта.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08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a.ziperov\Downloads\Безымянный-1.jpg">
            <a:extLst>
              <a:ext uri="{FF2B5EF4-FFF2-40B4-BE49-F238E27FC236}">
                <a16:creationId xmlns:a16="http://schemas.microsoft.com/office/drawing/2014/main" id="{621B5D29-62A3-499A-8961-FBFDF2161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9181" cy="688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589BECA-A4BC-4F6A-861B-8643B7A3296F}"/>
              </a:ext>
            </a:extLst>
          </p:cNvPr>
          <p:cNvSpPr txBox="1"/>
          <p:nvPr/>
        </p:nvSpPr>
        <p:spPr>
          <a:xfrm>
            <a:off x="0" y="6566702"/>
            <a:ext cx="91440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GB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</a:t>
            </a:r>
            <a:r>
              <a:rPr lang="en-GB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.</a:t>
            </a:r>
            <a:r>
              <a:rPr lang="en-US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ksph.edu.kz</a:t>
            </a:r>
            <a:endParaRPr lang="en-GB" sz="1350" dirty="0">
              <a:solidFill>
                <a:srgbClr val="FFC000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CA2EE13-A348-4091-AF3F-7926E6B8EB8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948" y="6017249"/>
            <a:ext cx="1023457" cy="802099"/>
          </a:xfrm>
          <a:prstGeom prst="rect">
            <a:avLst/>
          </a:prstGeom>
        </p:spPr>
      </p:pic>
      <p:sp>
        <p:nvSpPr>
          <p:cNvPr id="6" name="AutoShape 4" descr="Переводческая компания Janus Worldwide успешно прошла сертификационный  аудит на соответствие стандарту ISO 9001:20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1240" y="175409"/>
            <a:ext cx="7886700" cy="52039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постдокторанту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0375" y="1040801"/>
            <a:ext cx="8237024" cy="4944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400"/>
              </a:spcBef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иметь гражданство Республики Казахстан или быть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кандасом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или лицом казахской национальности, не являющимся гражданином РК;</a:t>
            </a:r>
          </a:p>
          <a:p>
            <a:pPr marL="342900" lvl="0" indent="-342900" algn="just">
              <a:spcBef>
                <a:spcPts val="1400"/>
              </a:spcBef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степень доктора философии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PhD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)/доктора по профилю или ученую степень (доктора/кандидата наук), полученную не ранее 2013 года, либо быть лицом, окончившим полный курс программы докторантуры. Лицо, окончившее полный курс программы докторантуры обязано защититься 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12 месяцев со дня заключения договора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проекта.</a:t>
            </a:r>
          </a:p>
          <a:p>
            <a:pPr marL="342900" lvl="0" indent="-342900" algn="just">
              <a:buFont typeface="+mj-lt"/>
              <a:buAutoNum type="arabicPeriod"/>
            </a:pPr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последних 12 месяцев не являться научным руководителем или членом исследовательской группы задействованным на полную ставку и более в научных и/или научно-технических проектах и программах, финансируемых из государственного бюджета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</a:p>
          <a:p>
            <a:pPr marL="342900" lvl="0" indent="-342900">
              <a:buFont typeface="+mj-lt"/>
              <a:buAutoNum type="arabicPeriod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1400"/>
              </a:spcBef>
              <a:spcAft>
                <a:spcPts val="0"/>
              </a:spcAft>
              <a:tabLst>
                <a:tab pos="630555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5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a.ziperov\Downloads\Безымянный-1.jpg">
            <a:extLst>
              <a:ext uri="{FF2B5EF4-FFF2-40B4-BE49-F238E27FC236}">
                <a16:creationId xmlns:a16="http://schemas.microsoft.com/office/drawing/2014/main" id="{621B5D29-62A3-499A-8961-FBFDF2161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9181" cy="688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589BECA-A4BC-4F6A-861B-8643B7A3296F}"/>
              </a:ext>
            </a:extLst>
          </p:cNvPr>
          <p:cNvSpPr txBox="1"/>
          <p:nvPr/>
        </p:nvSpPr>
        <p:spPr>
          <a:xfrm>
            <a:off x="0" y="6566702"/>
            <a:ext cx="91440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GB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</a:t>
            </a:r>
            <a:r>
              <a:rPr lang="en-GB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.</a:t>
            </a:r>
            <a:r>
              <a:rPr lang="en-US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ksph.edu.kz</a:t>
            </a:r>
            <a:endParaRPr lang="en-GB" sz="1350" dirty="0">
              <a:solidFill>
                <a:srgbClr val="FFC000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CA2EE13-A348-4091-AF3F-7926E6B8EB8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948" y="6017249"/>
            <a:ext cx="1023457" cy="802099"/>
          </a:xfrm>
          <a:prstGeom prst="rect">
            <a:avLst/>
          </a:prstGeom>
        </p:spPr>
      </p:pic>
      <p:sp>
        <p:nvSpPr>
          <p:cNvPr id="6" name="AutoShape 4" descr="Переводческая компания Janus Worldwide успешно прошла сертификационный  аудит на соответствие стандарту ISO 9001:20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1240" y="175408"/>
            <a:ext cx="7886700" cy="905911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постдокторанту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0375" y="1040801"/>
            <a:ext cx="8237024" cy="5504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 startAt="4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отечественного и/или зарубежного научного консультанта, соответствующего следующим минимальным требованиям:</a:t>
            </a:r>
          </a:p>
          <a:p>
            <a:pPr marL="342900" lvl="0" indent="-342900" algn="just">
              <a:buFont typeface="+mj-lt"/>
              <a:buAutoNum type="arabicPeriod" startAt="4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 ассоциированного профессора (доцента) или профессора, либо ученую степень доктора наук;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научных исследований научного консультанта и (или) его опыт научно-исследовательской и (или) научно-педагогической работы должны соответствовать направлению научного проекта;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лицо не может быть консультантом более чем у 2 (двух)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постдокторантов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одного конкурса.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400"/>
              </a:spcBef>
              <a:spcAft>
                <a:spcPts val="0"/>
              </a:spcAft>
              <a:buFont typeface="+mj-lt"/>
              <a:buAutoNum type="arabicParenR"/>
              <a:tabLst>
                <a:tab pos="630555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213837" y="7937"/>
            <a:ext cx="3887923" cy="422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2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a.ziperov\Downloads\Безымянный-1.jpg">
            <a:extLst>
              <a:ext uri="{FF2B5EF4-FFF2-40B4-BE49-F238E27FC236}">
                <a16:creationId xmlns:a16="http://schemas.microsoft.com/office/drawing/2014/main" id="{621B5D29-62A3-499A-8961-FBFDF2161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9181" cy="688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589BECA-A4BC-4F6A-861B-8643B7A3296F}"/>
              </a:ext>
            </a:extLst>
          </p:cNvPr>
          <p:cNvSpPr txBox="1"/>
          <p:nvPr/>
        </p:nvSpPr>
        <p:spPr>
          <a:xfrm>
            <a:off x="0" y="6566702"/>
            <a:ext cx="91440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GB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</a:t>
            </a:r>
            <a:r>
              <a:rPr lang="en-GB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.</a:t>
            </a:r>
            <a:r>
              <a:rPr lang="en-US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ksph.edu.kz</a:t>
            </a:r>
            <a:endParaRPr lang="en-GB" sz="1350" dirty="0">
              <a:solidFill>
                <a:srgbClr val="FFC000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CA2EE13-A348-4091-AF3F-7926E6B8EB8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948" y="6017249"/>
            <a:ext cx="1023457" cy="802099"/>
          </a:xfrm>
          <a:prstGeom prst="rect">
            <a:avLst/>
          </a:prstGeom>
        </p:spPr>
      </p:pic>
      <p:sp>
        <p:nvSpPr>
          <p:cNvPr id="6" name="AutoShape 4" descr="Переводческая компания Janus Worldwide успешно прошла сертификационный  аудит на соответствие стандарту ISO 9001:20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1240" y="175408"/>
            <a:ext cx="7886700" cy="90591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постдокторанту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6078" y="966748"/>
            <a:ext cx="8237024" cy="4119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проекта, постдокторант должен преподавать одну или несколько дисциплин суммарным объемом учебной нагрузки 3 кредита (в каждом семестре) по Европейской системе перевода и накопления кредитов (ECTS)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ОВПО весь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реализации проекта.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6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предусматривается для индивидуального исследования с участием научного консультанта. Другие члены исследовательской группы и/или вспомогательный персонал в рамках данного проекта не предусмотрены.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400"/>
              </a:spcBef>
              <a:spcAft>
                <a:spcPts val="0"/>
              </a:spcAft>
              <a:buFont typeface="+mj-lt"/>
              <a:buAutoNum type="arabicParenR"/>
              <a:tabLst>
                <a:tab pos="630555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213837" y="7937"/>
            <a:ext cx="3887923" cy="422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14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a.ziperov\Downloads\Безымянный-1.jpg">
            <a:extLst>
              <a:ext uri="{FF2B5EF4-FFF2-40B4-BE49-F238E27FC236}">
                <a16:creationId xmlns:a16="http://schemas.microsoft.com/office/drawing/2014/main" id="{621B5D29-62A3-499A-8961-FBFDF2161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9181" cy="688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589BECA-A4BC-4F6A-861B-8643B7A3296F}"/>
              </a:ext>
            </a:extLst>
          </p:cNvPr>
          <p:cNvSpPr txBox="1"/>
          <p:nvPr/>
        </p:nvSpPr>
        <p:spPr>
          <a:xfrm>
            <a:off x="0" y="6566702"/>
            <a:ext cx="91440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GB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</a:t>
            </a:r>
            <a:r>
              <a:rPr lang="en-GB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.</a:t>
            </a:r>
            <a:r>
              <a:rPr lang="en-US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ksph.edu.kz</a:t>
            </a:r>
            <a:endParaRPr lang="en-GB" sz="1350" dirty="0">
              <a:solidFill>
                <a:srgbClr val="FFC000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CA2EE13-A348-4091-AF3F-7926E6B8EB8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948" y="6017249"/>
            <a:ext cx="1023457" cy="802099"/>
          </a:xfrm>
          <a:prstGeom prst="rect">
            <a:avLst/>
          </a:prstGeom>
        </p:spPr>
      </p:pic>
      <p:sp>
        <p:nvSpPr>
          <p:cNvPr id="6" name="AutoShape 4" descr="Переводческая компания Janus Worldwide успешно прошла сертификационный  аудит на соответствие стандарту ISO 9001:20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1240" y="175408"/>
            <a:ext cx="7886700" cy="513909"/>
          </a:xfrm>
        </p:spPr>
        <p:txBody>
          <a:bodyPr>
            <a:normAutofit/>
          </a:bodyPr>
          <a:lstStyle/>
          <a:p>
            <a:pPr lvl="0"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документы для участия в конкурсе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213837" y="7937"/>
            <a:ext cx="3887923" cy="422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134435"/>
              </p:ext>
            </p:extLst>
          </p:nvPr>
        </p:nvGraphicFramePr>
        <p:xfrm>
          <a:off x="460375" y="702043"/>
          <a:ext cx="8528881" cy="5571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030">
                  <a:extLst>
                    <a:ext uri="{9D8B030D-6E8A-4147-A177-3AD203B41FA5}">
                      <a16:colId xmlns:a16="http://schemas.microsoft.com/office/drawing/2014/main" val="481934461"/>
                    </a:ext>
                  </a:extLst>
                </a:gridCol>
                <a:gridCol w="5630478">
                  <a:extLst>
                    <a:ext uri="{9D8B030D-6E8A-4147-A177-3AD203B41FA5}">
                      <a16:colId xmlns:a16="http://schemas.microsoft.com/office/drawing/2014/main" val="2393986672"/>
                    </a:ext>
                  </a:extLst>
                </a:gridCol>
                <a:gridCol w="1160026">
                  <a:extLst>
                    <a:ext uri="{9D8B030D-6E8A-4147-A177-3AD203B41FA5}">
                      <a16:colId xmlns:a16="http://schemas.microsoft.com/office/drawing/2014/main" val="888143012"/>
                    </a:ext>
                  </a:extLst>
                </a:gridCol>
                <a:gridCol w="1203347">
                  <a:extLst>
                    <a:ext uri="{9D8B030D-6E8A-4147-A177-3AD203B41FA5}">
                      <a16:colId xmlns:a16="http://schemas.microsoft.com/office/drawing/2014/main" val="706115011"/>
                    </a:ext>
                  </a:extLst>
                </a:gridCol>
              </a:tblGrid>
              <a:tr h="5244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Наименования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ОВПО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претендента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7403131"/>
                  </a:ext>
                </a:extLst>
              </a:tr>
              <a:tr h="56219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Копия свидетельства об аккредитации заявителя – субъекта научной и (или) научно-технической деятельности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76834"/>
                  </a:ext>
                </a:extLst>
              </a:tr>
              <a:tr h="47336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Заявка на участие в конкурсе.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6029647"/>
                  </a:ext>
                </a:extLst>
              </a:tr>
              <a:tr h="73898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Положительное заключение локальной и (или) центральной комиссии по вопросам биоэтики.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409373"/>
                  </a:ext>
                </a:extLst>
              </a:tr>
              <a:tr h="56219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Соглашение о вкладе со стороны частного партнера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6854"/>
                  </a:ext>
                </a:extLst>
              </a:tr>
              <a:tr h="73898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Утвержденная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постдокторская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программа</a:t>
                      </a:r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или положение о постдокторантуре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413892"/>
                  </a:ext>
                </a:extLst>
              </a:tr>
              <a:tr h="73898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Подписанное согласие зарубежного научного консультанта (при наличии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389785"/>
                  </a:ext>
                </a:extLst>
              </a:tr>
              <a:tr h="121507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Справка от организации высшего и/или послевузовского образования, подтверждающей завершение освоения докторантом образовательной программы докторантуры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5989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29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a.ziperov\Downloads\Безымянный-1.jpg">
            <a:extLst>
              <a:ext uri="{FF2B5EF4-FFF2-40B4-BE49-F238E27FC236}">
                <a16:creationId xmlns:a16="http://schemas.microsoft.com/office/drawing/2014/main" id="{621B5D29-62A3-499A-8961-FBFDF2161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004"/>
            <a:ext cx="9169181" cy="688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589BECA-A4BC-4F6A-861B-8643B7A3296F}"/>
              </a:ext>
            </a:extLst>
          </p:cNvPr>
          <p:cNvSpPr txBox="1"/>
          <p:nvPr/>
        </p:nvSpPr>
        <p:spPr>
          <a:xfrm>
            <a:off x="0" y="6566702"/>
            <a:ext cx="91440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GB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www</a:t>
            </a:r>
            <a:r>
              <a:rPr lang="en-GB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.</a:t>
            </a:r>
            <a:r>
              <a:rPr lang="en-US" sz="1350" dirty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1350" dirty="0" smtClean="0">
                <a:solidFill>
                  <a:srgbClr val="FFC0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ksph.edu.kz</a:t>
            </a:r>
            <a:endParaRPr lang="en-GB" sz="1350" dirty="0">
              <a:solidFill>
                <a:srgbClr val="FFC000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CA2EE13-A348-4091-AF3F-7926E6B8EB8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948" y="6017249"/>
            <a:ext cx="1023457" cy="802099"/>
          </a:xfrm>
          <a:prstGeom prst="rect">
            <a:avLst/>
          </a:prstGeom>
        </p:spPr>
      </p:pic>
      <p:sp>
        <p:nvSpPr>
          <p:cNvPr id="6" name="AutoShape 4" descr="Переводческая компания Janus Worldwide успешно прошла сертификационный  аудит на соответствие стандарту ISO 9001:20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1240" y="175408"/>
            <a:ext cx="7886700" cy="905911"/>
          </a:xfrm>
        </p:spPr>
        <p:txBody>
          <a:bodyPr>
            <a:noAutofit/>
          </a:bodyPr>
          <a:lstStyle/>
          <a:p>
            <a:pPr lvl="0"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форме и содержанию заявки на участие в конкурсе 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грантовое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финансирование исследований молодых ученых –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постдокторантов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проекту «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ғалым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объем и условия вклада со стороны частного партне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7975" y="1285731"/>
            <a:ext cx="8237024" cy="6027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участие в конкурсе составляется согласно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приложению.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должны соответствовать принципам и нормам академической и исследовательской этики.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содержать информацию о сроке реализации проекта – 28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Участник, претендующий на получение гранта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постдокторантуру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прикладным исследованиям, обеспечивает участие частного партнера с частичным обеспечением проекта необходимыми ресурсами, в том числе финансовыми, не менее 0,1% от общей суммы заявки на весь период реализации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составляющие коммерческую тайну, представляются с обязательной пометкой «коммерческая тайна».</a:t>
            </a:r>
          </a:p>
          <a:p>
            <a:endParaRPr lang="ru-RU" dirty="0"/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400"/>
              </a:spcBef>
              <a:spcAft>
                <a:spcPts val="0"/>
              </a:spcAft>
              <a:buFont typeface="+mj-lt"/>
              <a:buAutoNum type="arabicParenR"/>
              <a:tabLst>
                <a:tab pos="630555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37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eet theme">
  <a:themeElements>
    <a:clrScheme name="Showeet">
      <a:dk1>
        <a:srgbClr val="95A5A6"/>
      </a:dk1>
      <a:lt1>
        <a:sysClr val="window" lastClr="FFFFFF"/>
      </a:lt1>
      <a:dk2>
        <a:srgbClr val="2C3E50"/>
      </a:dk2>
      <a:lt2>
        <a:srgbClr val="F2F2F2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4B2C50"/>
      </a:accent6>
      <a:hlink>
        <a:srgbClr val="16A085"/>
      </a:hlink>
      <a:folHlink>
        <a:srgbClr val="10786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РЕКОМЕНДАЦИИ ПО УСТРАНЕНИЮ ТИПИЧНЫХ  НЕСООТВЕТСТВИЙ ПО СМК</Template>
  <TotalTime>203</TotalTime>
  <Words>1206</Words>
  <Application>Microsoft Office PowerPoint</Application>
  <PresentationFormat>Экран (4:3)</PresentationFormat>
  <Paragraphs>171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27" baseType="lpstr">
      <vt:lpstr>Arial</vt:lpstr>
      <vt:lpstr>Calibri</vt:lpstr>
      <vt:lpstr>Calibri Light</vt:lpstr>
      <vt:lpstr>等线</vt:lpstr>
      <vt:lpstr>GeosansLight</vt:lpstr>
      <vt:lpstr>Noto Sans</vt:lpstr>
      <vt:lpstr>Open Sans</vt:lpstr>
      <vt:lpstr>Times New Roman</vt:lpstr>
      <vt:lpstr>Wingdings</vt:lpstr>
      <vt:lpstr>Showeet theme</vt:lpstr>
      <vt:lpstr>Тема Office</vt:lpstr>
      <vt:lpstr>1_Тема Office</vt:lpstr>
      <vt:lpstr>«ҚДСЖМ» ҚАЗАҚСТАНДЫҚ МЕДИЦИНА УНИВЕРСИТЕТІ   КАЗАХСТАНСКИЙ МЕДИЦИНСКИЙ УНИВЕРСИТЕТ «ВШОЗ» </vt:lpstr>
      <vt:lpstr>Цель конкурса    </vt:lpstr>
      <vt:lpstr>Финансирование</vt:lpstr>
      <vt:lpstr>На конкурс могут быть представлены заявки по следующим приоритетным направлениям развития наук</vt:lpstr>
      <vt:lpstr>Требования к постдокторанту</vt:lpstr>
      <vt:lpstr>Требования к постдокторанту</vt:lpstr>
      <vt:lpstr>Требования к постдокторанту</vt:lpstr>
      <vt:lpstr>Необходимые документы для участия в конкурсе</vt:lpstr>
      <vt:lpstr>Требования к форме и содержанию заявки на участие в конкурсе на грантовое финансирование исследований молодых ученых – постдокторантов по проекту «Жас ғалым», объем и условия вклада со стороны частного партнера</vt:lpstr>
      <vt:lpstr>Процесс подачи заявки на конкурс - заявитель подает заявку на конкурс в КН МОН РК через ГНТЭ.   </vt:lpstr>
      <vt:lpstr>Презентация PowerPoint</vt:lpstr>
      <vt:lpstr>Требования к ожидаемым результатам по итогам реализации научных и (или) научно-технических проектов </vt:lpstr>
      <vt:lpstr>Финансирование  </vt:lpstr>
      <vt:lpstr>Финансирование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«ҚДСЖМ» ҚАЗАҚСТАНДЫҚ МЕДИЦИНА УНИВЕРСИТЕТІ   КАЗАХСТАНСКИЙ МЕДИЦИНСКИЙ УНИВЕРСИТЕТ «ВШОЗ»</dc:title>
  <dc:creator>Aigerim Nazar</dc:creator>
  <cp:lastModifiedBy>Indira Karibayeva</cp:lastModifiedBy>
  <cp:revision>14</cp:revision>
  <cp:lastPrinted>2019-10-23T11:41:29Z</cp:lastPrinted>
  <dcterms:created xsi:type="dcterms:W3CDTF">2022-02-04T06:11:52Z</dcterms:created>
  <dcterms:modified xsi:type="dcterms:W3CDTF">2022-03-29T18:19:40Z</dcterms:modified>
</cp:coreProperties>
</file>